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84" r:id="rId1"/>
  </p:sldMasterIdLst>
  <p:notesMasterIdLst>
    <p:notesMasterId r:id="rId13"/>
  </p:notesMasterIdLst>
  <p:sldIdLst>
    <p:sldId id="911" r:id="rId2"/>
    <p:sldId id="845" r:id="rId3"/>
    <p:sldId id="863" r:id="rId4"/>
    <p:sldId id="864" r:id="rId5"/>
    <p:sldId id="919" r:id="rId6"/>
    <p:sldId id="865" r:id="rId7"/>
    <p:sldId id="866" r:id="rId8"/>
    <p:sldId id="876" r:id="rId9"/>
    <p:sldId id="878" r:id="rId10"/>
    <p:sldId id="881" r:id="rId11"/>
    <p:sldId id="882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bg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bg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bg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bg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bg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bg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bg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bg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bg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9623" autoAdjust="0"/>
    <p:restoredTop sz="87106" autoAdjust="0"/>
  </p:normalViewPr>
  <p:slideViewPr>
    <p:cSldViewPr>
      <p:cViewPr>
        <p:scale>
          <a:sx n="66" d="100"/>
          <a:sy n="66" d="100"/>
        </p:scale>
        <p:origin x="-1338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39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C2F8ABBB-E616-4AC8-B922-0A7D428B02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1579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F8ABBB-E616-4AC8-B922-0A7D428B023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315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Nathan Harwell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F8ABBB-E616-4AC8-B922-0A7D428B023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230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12A75E-CA57-4492-8CA8-3FD2DD50E29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778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3CAD3-393D-4579-918A-7182137B7E9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303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3617B0-F138-4F02-BF32-B7638E9DE8F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700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15CCC1-9080-4917-A0BB-CE59F20B320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864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F5C425-2EE1-4599-BBD3-89D03841121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018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D869-C9C9-4F2F-B283-B66B6BE93BD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496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07383F-7E18-446B-96BF-25C2F837CEA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401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71E1B6-D005-4A53-8BCD-B1C000E33E4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655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64FD-ED98-453B-ADAD-62AD5D97711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566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0F1D15-8732-44B6-8C5A-69E10D7CB6D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186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FA95CB-6344-49F1-A60A-E5B8DD1899A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041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92777F0-2C00-41AB-9FA2-248BC66B1A2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167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228600"/>
            <a:ext cx="6629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FIELD TRIP TO FLORENCE 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THURSDAY FEBRUARY 7 THROUGH 10, 2013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PART 2 OF 4 PARTS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64187" y="5571997"/>
            <a:ext cx="411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Palazzo </a:t>
            </a:r>
            <a:r>
              <a:rPr lang="en-US" sz="1400" dirty="0" err="1" smtClean="0">
                <a:solidFill>
                  <a:schemeClr val="tx1"/>
                </a:solidFill>
              </a:rPr>
              <a:t>Vecchio</a:t>
            </a:r>
            <a:r>
              <a:rPr lang="en-US" sz="1400" dirty="0" smtClean="0">
                <a:solidFill>
                  <a:schemeClr val="tx1"/>
                </a:solidFill>
              </a:rPr>
              <a:t> by Cal Cornwell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6248400"/>
            <a:ext cx="84690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The sketches </a:t>
            </a:r>
            <a:r>
              <a:rPr lang="en-US" sz="1400" dirty="0">
                <a:solidFill>
                  <a:schemeClr val="tx1"/>
                </a:solidFill>
              </a:rPr>
              <a:t>are organized into four slide </a:t>
            </a:r>
            <a:r>
              <a:rPr lang="en-US" sz="1400" dirty="0" smtClean="0">
                <a:solidFill>
                  <a:schemeClr val="tx1"/>
                </a:solidFill>
              </a:rPr>
              <a:t>shows related to the assignments, and </a:t>
            </a:r>
            <a:r>
              <a:rPr lang="en-US" sz="1400" dirty="0">
                <a:solidFill>
                  <a:schemeClr val="tx1"/>
                </a:solidFill>
              </a:rPr>
              <a:t>in alphabetical order by last </a:t>
            </a:r>
            <a:r>
              <a:rPr lang="en-US" sz="1400" dirty="0" smtClean="0">
                <a:solidFill>
                  <a:schemeClr val="tx1"/>
                </a:solidFill>
              </a:rPr>
              <a:t>name, with each student represented by three or four sketches.</a:t>
            </a:r>
            <a:endParaRPr lang="en-US" sz="1400" dirty="0">
              <a:solidFill>
                <a:schemeClr val="tx1"/>
              </a:solidFill>
            </a:endParaRPr>
          </a:p>
          <a:p>
            <a:endParaRPr lang="en-US" sz="1400" dirty="0" smtClean="0">
              <a:solidFill>
                <a:schemeClr val="tx1"/>
              </a:solidFill>
            </a:endParaRPr>
          </a:p>
        </p:txBody>
      </p:sp>
      <p:pic>
        <p:nvPicPr>
          <p:cNvPr id="6" name="Picture 3" descr="C:\Users\barr8675\Documents\AIA ROME S13\Images for Blog\Florence\Florence Sketches\CAL-5x s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371600"/>
            <a:ext cx="3696101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204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barr8675\Documents\AIA ROME S13\Images for Blog\Florence\Florence Sketches\YICHEN WANG-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8266113" cy="439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5602514"/>
            <a:ext cx="411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Palazzo Timeline by </a:t>
            </a:r>
            <a:r>
              <a:rPr lang="en-US" sz="1400" dirty="0" err="1" smtClean="0">
                <a:solidFill>
                  <a:schemeClr val="tx1"/>
                </a:solidFill>
              </a:rPr>
              <a:t>Yichen</a:t>
            </a:r>
            <a:r>
              <a:rPr lang="en-US" sz="1400" dirty="0" smtClean="0">
                <a:solidFill>
                  <a:schemeClr val="tx1"/>
                </a:solidFill>
              </a:rPr>
              <a:t> Wang</a:t>
            </a:r>
          </a:p>
        </p:txBody>
      </p:sp>
    </p:spTree>
    <p:extLst>
      <p:ext uri="{BB962C8B-B14F-4D97-AF65-F5344CB8AC3E}">
        <p14:creationId xmlns:p14="http://schemas.microsoft.com/office/powerpoint/2010/main" val="566412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74" t="37183" r="5288" b="43846"/>
          <a:stretch/>
        </p:blipFill>
        <p:spPr bwMode="auto">
          <a:xfrm rot="175405">
            <a:off x="761446" y="3031335"/>
            <a:ext cx="7296043" cy="31231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198" y="6334780"/>
            <a:ext cx="53340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Palazzos </a:t>
            </a:r>
            <a:r>
              <a:rPr lang="en-US" sz="1400" dirty="0" err="1" smtClean="0">
                <a:solidFill>
                  <a:schemeClr val="tx1"/>
                </a:solidFill>
              </a:rPr>
              <a:t>Pitti</a:t>
            </a:r>
            <a:r>
              <a:rPr lang="en-US" sz="1400" dirty="0" smtClean="0">
                <a:solidFill>
                  <a:schemeClr val="tx1"/>
                </a:solidFill>
              </a:rPr>
              <a:t> and Medici by Tyler Yamamoto</a:t>
            </a:r>
          </a:p>
        </p:txBody>
      </p:sp>
      <p:pic>
        <p:nvPicPr>
          <p:cNvPr id="5" name="Picture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74" t="10151" r="5288" b="69736"/>
          <a:stretch/>
        </p:blipFill>
        <p:spPr bwMode="auto">
          <a:xfrm rot="172061">
            <a:off x="906428" y="342027"/>
            <a:ext cx="7653662" cy="29191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68626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838200"/>
            <a:ext cx="85344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 smtClean="0">
                <a:solidFill>
                  <a:schemeClr val="tx1"/>
                </a:solidFill>
              </a:rPr>
              <a:t>II. The </a:t>
            </a:r>
            <a:r>
              <a:rPr lang="en-US" b="1" dirty="0">
                <a:solidFill>
                  <a:schemeClr val="tx1"/>
                </a:solidFill>
              </a:rPr>
              <a:t>Development of the Renaissance Palazzo Façade and Courtyard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Working from at least three of the following </a:t>
            </a:r>
            <a:r>
              <a:rPr lang="en-US" dirty="0" err="1">
                <a:solidFill>
                  <a:schemeClr val="tx1"/>
                </a:solidFill>
              </a:rPr>
              <a:t>palazzi</a:t>
            </a:r>
            <a:r>
              <a:rPr lang="en-US" dirty="0">
                <a:solidFill>
                  <a:schemeClr val="tx1"/>
                </a:solidFill>
              </a:rPr>
              <a:t>:</a:t>
            </a:r>
          </a:p>
          <a:p>
            <a:pPr lvl="0"/>
            <a:r>
              <a:rPr lang="en-US" dirty="0">
                <a:solidFill>
                  <a:schemeClr val="tx1"/>
                </a:solidFill>
              </a:rPr>
              <a:t>Illustrate the history of the development of the Renaissance palazzo façade from the medieval period through 1600 using diagrams and sketches of at least three of the </a:t>
            </a:r>
            <a:r>
              <a:rPr lang="en-US" dirty="0" err="1">
                <a:solidFill>
                  <a:schemeClr val="tx1"/>
                </a:solidFill>
              </a:rPr>
              <a:t>palazzi</a:t>
            </a:r>
            <a:r>
              <a:rPr lang="en-US" dirty="0">
                <a:solidFill>
                  <a:schemeClr val="tx1"/>
                </a:solidFill>
              </a:rPr>
              <a:t> listed below.</a:t>
            </a:r>
          </a:p>
          <a:p>
            <a:pPr lvl="0"/>
            <a:r>
              <a:rPr lang="en-US" dirty="0">
                <a:solidFill>
                  <a:schemeClr val="tx1"/>
                </a:solidFill>
              </a:rPr>
              <a:t>Create a series of sketches which illustrate the challenges and opportunities of designing a courtyard for a Renaissance palazzo. Include plan diagrams and sketches of corner details for at least three of the </a:t>
            </a:r>
            <a:r>
              <a:rPr lang="en-US" dirty="0" err="1">
                <a:solidFill>
                  <a:schemeClr val="tx1"/>
                </a:solidFill>
              </a:rPr>
              <a:t>palazzi</a:t>
            </a:r>
            <a:r>
              <a:rPr lang="en-US" dirty="0">
                <a:solidFill>
                  <a:schemeClr val="tx1"/>
                </a:solidFill>
              </a:rPr>
              <a:t> listed below.</a:t>
            </a:r>
          </a:p>
          <a:p>
            <a:r>
              <a:rPr lang="en-US" dirty="0">
                <a:solidFill>
                  <a:schemeClr val="tx1"/>
                </a:solidFill>
              </a:rPr>
              <a:t>Palazzo </a:t>
            </a:r>
            <a:r>
              <a:rPr lang="en-US" dirty="0" err="1">
                <a:solidFill>
                  <a:schemeClr val="tx1"/>
                </a:solidFill>
              </a:rPr>
              <a:t>Vecchio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Palazzo </a:t>
            </a:r>
            <a:r>
              <a:rPr lang="en-US" dirty="0" err="1">
                <a:solidFill>
                  <a:schemeClr val="tx1"/>
                </a:solidFill>
              </a:rPr>
              <a:t>Davanzati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Palazzo Medici</a:t>
            </a:r>
          </a:p>
          <a:p>
            <a:r>
              <a:rPr lang="en-US" dirty="0">
                <a:solidFill>
                  <a:schemeClr val="tx1"/>
                </a:solidFill>
              </a:rPr>
              <a:t>Palazzo </a:t>
            </a:r>
            <a:r>
              <a:rPr lang="en-US" dirty="0" err="1">
                <a:solidFill>
                  <a:schemeClr val="tx1"/>
                </a:solidFill>
              </a:rPr>
              <a:t>Ruccellai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Palazzo </a:t>
            </a:r>
            <a:r>
              <a:rPr lang="en-US" dirty="0" err="1">
                <a:solidFill>
                  <a:schemeClr val="tx1"/>
                </a:solidFill>
              </a:rPr>
              <a:t>Strozzi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Palazzo </a:t>
            </a:r>
            <a:r>
              <a:rPr lang="en-US" dirty="0" err="1">
                <a:solidFill>
                  <a:schemeClr val="tx1"/>
                </a:solidFill>
              </a:rPr>
              <a:t>Pitti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974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barr8675\Documents\AIA ROME S13\Images for Blog\Florence\Florence Sketches\Amber C\Page0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61" r="7183" b="44213"/>
          <a:stretch/>
        </p:blipFill>
        <p:spPr bwMode="auto">
          <a:xfrm rot="10800000">
            <a:off x="838199" y="380999"/>
            <a:ext cx="7696200" cy="5508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5800" y="6248400"/>
            <a:ext cx="54102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Palazzo </a:t>
            </a:r>
            <a:r>
              <a:rPr lang="en-US" sz="1400" dirty="0" err="1" smtClean="0">
                <a:solidFill>
                  <a:schemeClr val="tx1"/>
                </a:solidFill>
              </a:rPr>
              <a:t>Vecchio</a:t>
            </a:r>
            <a:r>
              <a:rPr lang="en-US" sz="1400" dirty="0" smtClean="0">
                <a:solidFill>
                  <a:schemeClr val="tx1"/>
                </a:solidFill>
              </a:rPr>
              <a:t> by Amber Conwell</a:t>
            </a:r>
          </a:p>
        </p:txBody>
      </p:sp>
    </p:spTree>
    <p:extLst>
      <p:ext uri="{BB962C8B-B14F-4D97-AF65-F5344CB8AC3E}">
        <p14:creationId xmlns:p14="http://schemas.microsoft.com/office/powerpoint/2010/main" val="2288672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barr8675\Documents\AIA ROME S13\Images for Blog\Florence\Florence Sketches\michael dean florence sketches resized\md sketch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7219"/>
            <a:ext cx="4572000" cy="6720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76800" y="5715000"/>
            <a:ext cx="403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Palazzo </a:t>
            </a:r>
            <a:r>
              <a:rPr lang="en-US" sz="1400" dirty="0" err="1" smtClean="0">
                <a:solidFill>
                  <a:schemeClr val="tx1"/>
                </a:solidFill>
              </a:rPr>
              <a:t>Strozzi</a:t>
            </a:r>
            <a:r>
              <a:rPr lang="en-US" sz="1400" dirty="0" smtClean="0">
                <a:solidFill>
                  <a:schemeClr val="tx1"/>
                </a:solidFill>
              </a:rPr>
              <a:t> by Michael Dean</a:t>
            </a:r>
          </a:p>
        </p:txBody>
      </p:sp>
    </p:spTree>
    <p:extLst>
      <p:ext uri="{BB962C8B-B14F-4D97-AF65-F5344CB8AC3E}">
        <p14:creationId xmlns:p14="http://schemas.microsoft.com/office/powerpoint/2010/main" val="3948870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barr8675\Documents\AIA ROME S13\Images for Blog\Florence\Florence Sketches\lena 10 sm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972"/>
          <a:stretch/>
        </p:blipFill>
        <p:spPr bwMode="auto">
          <a:xfrm>
            <a:off x="57130" y="1958777"/>
            <a:ext cx="4419600" cy="4441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barr8675\Documents\AIA ROME S13\Images for Blog\Florence\Florence Sketches\lena 10 sm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251"/>
          <a:stretch/>
        </p:blipFill>
        <p:spPr bwMode="auto">
          <a:xfrm rot="5400000">
            <a:off x="4890081" y="3034987"/>
            <a:ext cx="5257800" cy="2388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6403777"/>
            <a:ext cx="472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Palazzo Medici by Lena </a:t>
            </a:r>
            <a:r>
              <a:rPr lang="en-US" sz="1400" dirty="0" err="1" smtClean="0">
                <a:solidFill>
                  <a:schemeClr val="tx1"/>
                </a:solidFill>
              </a:rPr>
              <a:t>Detter</a:t>
            </a:r>
            <a:endParaRPr lang="en-US" sz="1400" dirty="0" smtClean="0">
              <a:solidFill>
                <a:schemeClr val="tx1"/>
              </a:solidFill>
            </a:endParaRPr>
          </a:p>
        </p:txBody>
      </p:sp>
      <p:pic>
        <p:nvPicPr>
          <p:cNvPr id="5" name="Picture 2" descr="C:\Users\barr8675\Documents\AIA ROME S13\Images for Blog\Florence\Florence Sketches\lena 11 s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29" y="16286"/>
            <a:ext cx="1734091" cy="2373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4419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barr8675\Documents\AIA ROME S13\Images for Blog\Florence\Florence Sketches\NATHAN-4 s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1" y="36286"/>
            <a:ext cx="7518399" cy="6284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3830" y="6511809"/>
            <a:ext cx="5765799" cy="308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Palazzo </a:t>
            </a:r>
            <a:r>
              <a:rPr lang="en-US" sz="1400" dirty="0" err="1" smtClean="0">
                <a:solidFill>
                  <a:schemeClr val="tx1"/>
                </a:solidFill>
              </a:rPr>
              <a:t>Pitti</a:t>
            </a:r>
            <a:r>
              <a:rPr lang="en-US" sz="1400" dirty="0" smtClean="0">
                <a:solidFill>
                  <a:schemeClr val="tx1"/>
                </a:solidFill>
              </a:rPr>
              <a:t> by Nathan Harwell</a:t>
            </a:r>
          </a:p>
        </p:txBody>
      </p:sp>
    </p:spTree>
    <p:extLst>
      <p:ext uri="{BB962C8B-B14F-4D97-AF65-F5344CB8AC3E}">
        <p14:creationId xmlns:p14="http://schemas.microsoft.com/office/powerpoint/2010/main" val="871426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barr8675\Documents\AIA ROME S13\Images for Blog\Florence\Florence Sketches\Kymber K\kymber florence sketches-1 s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648" y="609600"/>
            <a:ext cx="9217019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2681" y="6400800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Palazzo Medici by </a:t>
            </a:r>
            <a:r>
              <a:rPr lang="en-US" sz="1400" dirty="0" err="1" smtClean="0">
                <a:solidFill>
                  <a:schemeClr val="tx1"/>
                </a:solidFill>
              </a:rPr>
              <a:t>Kymber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Kincanon</a:t>
            </a:r>
            <a:endParaRPr lang="en-US" sz="1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994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barr8675\Documents\AIA ROME S13\Images for Blog\Florence\Florence Sketches\Klaas Reimann-Philipp- Feb 12, 2013 602 PM - Firenze Sketches Klaas Reimann-Philipp-5 copy s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3398"/>
            <a:ext cx="8915400" cy="5938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4000" y="6403777"/>
            <a:ext cx="800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Palazzo </a:t>
            </a:r>
            <a:r>
              <a:rPr lang="en-US" sz="1400" dirty="0" err="1" smtClean="0">
                <a:solidFill>
                  <a:schemeClr val="tx1"/>
                </a:solidFill>
              </a:rPr>
              <a:t>Strozzi</a:t>
            </a:r>
            <a:r>
              <a:rPr lang="en-US" sz="1400" dirty="0" smtClean="0">
                <a:solidFill>
                  <a:schemeClr val="tx1"/>
                </a:solidFill>
              </a:rPr>
              <a:t> by Klaas </a:t>
            </a:r>
            <a:r>
              <a:rPr lang="en-US" sz="1400" dirty="0" err="1" smtClean="0">
                <a:solidFill>
                  <a:schemeClr val="tx1"/>
                </a:solidFill>
              </a:rPr>
              <a:t>Reimann</a:t>
            </a:r>
            <a:r>
              <a:rPr lang="en-US" sz="1400" dirty="0" smtClean="0">
                <a:solidFill>
                  <a:schemeClr val="tx1"/>
                </a:solidFill>
              </a:rPr>
              <a:t>-Philipp</a:t>
            </a:r>
          </a:p>
        </p:txBody>
      </p:sp>
    </p:spTree>
    <p:extLst>
      <p:ext uri="{BB962C8B-B14F-4D97-AF65-F5344CB8AC3E}">
        <p14:creationId xmlns:p14="http://schemas.microsoft.com/office/powerpoint/2010/main" val="32794344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barr8675\Documents\AIA ROME S13\Images for Blog\Florence\Florence Sketches\AMY E SHE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23" y="-29029"/>
            <a:ext cx="5517577" cy="6734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867400" y="5791200"/>
            <a:ext cx="304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Palazzo </a:t>
            </a:r>
            <a:r>
              <a:rPr lang="en-US" sz="1400" dirty="0" err="1" smtClean="0">
                <a:solidFill>
                  <a:schemeClr val="tx1"/>
                </a:solidFill>
              </a:rPr>
              <a:t>Vecchio</a:t>
            </a:r>
            <a:r>
              <a:rPr lang="en-US" sz="1400" dirty="0" smtClean="0">
                <a:solidFill>
                  <a:schemeClr val="tx1"/>
                </a:solidFill>
              </a:rPr>
              <a:t> by Amy Shell</a:t>
            </a:r>
          </a:p>
        </p:txBody>
      </p:sp>
    </p:spTree>
    <p:extLst>
      <p:ext uri="{BB962C8B-B14F-4D97-AF65-F5344CB8AC3E}">
        <p14:creationId xmlns:p14="http://schemas.microsoft.com/office/powerpoint/2010/main" val="10536952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400" dirty="0" smtClean="0">
            <a:solidFill>
              <a:schemeClr val="tx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7336</TotalTime>
  <Words>193</Words>
  <Application>Microsoft Office PowerPoint</Application>
  <PresentationFormat>On-screen Show (4:3)</PresentationFormat>
  <Paragraphs>26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Washington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Kitzen</dc:creator>
  <cp:lastModifiedBy>Barrett, Catherine J.</cp:lastModifiedBy>
  <cp:revision>274</cp:revision>
  <cp:lastPrinted>2008-09-30T20:58:12Z</cp:lastPrinted>
  <dcterms:created xsi:type="dcterms:W3CDTF">2006-01-24T17:59:03Z</dcterms:created>
  <dcterms:modified xsi:type="dcterms:W3CDTF">2013-02-26T16:29:32Z</dcterms:modified>
</cp:coreProperties>
</file>