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2"/>
  </p:notesMasterIdLst>
  <p:sldIdLst>
    <p:sldId id="915" r:id="rId2"/>
    <p:sldId id="846" r:id="rId3"/>
    <p:sldId id="848" r:id="rId4"/>
    <p:sldId id="849" r:id="rId5"/>
    <p:sldId id="857" r:id="rId6"/>
    <p:sldId id="917" r:id="rId7"/>
    <p:sldId id="898" r:id="rId8"/>
    <p:sldId id="853" r:id="rId9"/>
    <p:sldId id="888" r:id="rId10"/>
    <p:sldId id="916" r:id="rId11"/>
  </p:sldIdLst>
  <p:sldSz cx="9144000" cy="6858000" type="screen4x3"/>
  <p:notesSz cx="6858000" cy="9144000"/>
  <p:defaultTextStyle>
    <a:defPPr>
      <a:defRPr lang="en-US"/>
    </a:defPPr>
    <a:lvl1pPr algn="l" rtl="0" fontAlgn="base">
      <a:spcBef>
        <a:spcPct val="0"/>
      </a:spcBef>
      <a:spcAft>
        <a:spcPct val="0"/>
      </a:spcAft>
      <a:defRPr sz="2000" kern="1200">
        <a:solidFill>
          <a:schemeClr val="bg1"/>
        </a:solidFill>
        <a:latin typeface="Times New Roman" pitchFamily="18" charset="0"/>
        <a:ea typeface="+mn-ea"/>
        <a:cs typeface="+mn-cs"/>
      </a:defRPr>
    </a:lvl1pPr>
    <a:lvl2pPr marL="457200" algn="l" rtl="0" fontAlgn="base">
      <a:spcBef>
        <a:spcPct val="0"/>
      </a:spcBef>
      <a:spcAft>
        <a:spcPct val="0"/>
      </a:spcAft>
      <a:defRPr sz="2000" kern="1200">
        <a:solidFill>
          <a:schemeClr val="bg1"/>
        </a:solidFill>
        <a:latin typeface="Times New Roman" pitchFamily="18" charset="0"/>
        <a:ea typeface="+mn-ea"/>
        <a:cs typeface="+mn-cs"/>
      </a:defRPr>
    </a:lvl2pPr>
    <a:lvl3pPr marL="914400" algn="l" rtl="0" fontAlgn="base">
      <a:spcBef>
        <a:spcPct val="0"/>
      </a:spcBef>
      <a:spcAft>
        <a:spcPct val="0"/>
      </a:spcAft>
      <a:defRPr sz="2000" kern="1200">
        <a:solidFill>
          <a:schemeClr val="bg1"/>
        </a:solidFill>
        <a:latin typeface="Times New Roman" pitchFamily="18" charset="0"/>
        <a:ea typeface="+mn-ea"/>
        <a:cs typeface="+mn-cs"/>
      </a:defRPr>
    </a:lvl3pPr>
    <a:lvl4pPr marL="1371600" algn="l" rtl="0" fontAlgn="base">
      <a:spcBef>
        <a:spcPct val="0"/>
      </a:spcBef>
      <a:spcAft>
        <a:spcPct val="0"/>
      </a:spcAft>
      <a:defRPr sz="2000" kern="1200">
        <a:solidFill>
          <a:schemeClr val="bg1"/>
        </a:solidFill>
        <a:latin typeface="Times New Roman" pitchFamily="18" charset="0"/>
        <a:ea typeface="+mn-ea"/>
        <a:cs typeface="+mn-cs"/>
      </a:defRPr>
    </a:lvl4pPr>
    <a:lvl5pPr marL="1828800" algn="l" rtl="0" fontAlgn="base">
      <a:spcBef>
        <a:spcPct val="0"/>
      </a:spcBef>
      <a:spcAft>
        <a:spcPct val="0"/>
      </a:spcAft>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623" autoAdjust="0"/>
    <p:restoredTop sz="87106" autoAdjust="0"/>
  </p:normalViewPr>
  <p:slideViewPr>
    <p:cSldViewPr>
      <p:cViewPr>
        <p:scale>
          <a:sx n="66" d="100"/>
          <a:sy n="66" d="100"/>
        </p:scale>
        <p:origin x="-1338" y="-3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Arial" charset="0"/>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Arial" charset="0"/>
              </a:defRPr>
            </a:lvl1pPr>
          </a:lstStyle>
          <a:p>
            <a:pPr>
              <a:defRPr/>
            </a:pPr>
            <a:fld id="{C2F8ABBB-E616-4AC8-B922-0A7D428B023E}" type="slidenum">
              <a:rPr lang="en-US"/>
              <a:pPr>
                <a:defRPr/>
              </a:pPr>
              <a:t>‹#›</a:t>
            </a:fld>
            <a:endParaRPr lang="en-US"/>
          </a:p>
        </p:txBody>
      </p:sp>
    </p:spTree>
    <p:extLst>
      <p:ext uri="{BB962C8B-B14F-4D97-AF65-F5344CB8AC3E}">
        <p14:creationId xmlns:p14="http://schemas.microsoft.com/office/powerpoint/2010/main" val="4261157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F8ABBB-E616-4AC8-B922-0A7D428B023E}" type="slidenum">
              <a:rPr lang="en-US" smtClean="0"/>
              <a:pPr>
                <a:defRPr/>
              </a:pPr>
              <a:t>1</a:t>
            </a:fld>
            <a:endParaRPr lang="en-US"/>
          </a:p>
        </p:txBody>
      </p:sp>
    </p:spTree>
    <p:extLst>
      <p:ext uri="{BB962C8B-B14F-4D97-AF65-F5344CB8AC3E}">
        <p14:creationId xmlns:p14="http://schemas.microsoft.com/office/powerpoint/2010/main" val="387531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Dean</a:t>
            </a:r>
            <a:endParaRPr lang="en-US" dirty="0"/>
          </a:p>
        </p:txBody>
      </p:sp>
      <p:sp>
        <p:nvSpPr>
          <p:cNvPr id="4" name="Slide Number Placeholder 3"/>
          <p:cNvSpPr>
            <a:spLocks noGrp="1"/>
          </p:cNvSpPr>
          <p:nvPr>
            <p:ph type="sldNum" sz="quarter" idx="10"/>
          </p:nvPr>
        </p:nvSpPr>
        <p:spPr/>
        <p:txBody>
          <a:bodyPr/>
          <a:lstStyle/>
          <a:p>
            <a:pPr>
              <a:defRPr/>
            </a:pPr>
            <a:fld id="{C2F8ABBB-E616-4AC8-B922-0A7D428B023E}" type="slidenum">
              <a:rPr lang="en-US" smtClean="0"/>
              <a:pPr>
                <a:defRPr/>
              </a:pPr>
              <a:t>5</a:t>
            </a:fld>
            <a:endParaRPr lang="en-US"/>
          </a:p>
        </p:txBody>
      </p:sp>
    </p:spTree>
    <p:extLst>
      <p:ext uri="{BB962C8B-B14F-4D97-AF65-F5344CB8AC3E}">
        <p14:creationId xmlns:p14="http://schemas.microsoft.com/office/powerpoint/2010/main" val="35543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12A75E-CA57-4492-8CA8-3FD2DD50E290}" type="slidenum">
              <a:rPr lang="en-US" smtClean="0"/>
              <a:pPr>
                <a:defRPr/>
              </a:pPr>
              <a:t>‹#›</a:t>
            </a:fld>
            <a:endParaRPr lang="en-US"/>
          </a:p>
        </p:txBody>
      </p:sp>
    </p:spTree>
    <p:extLst>
      <p:ext uri="{BB962C8B-B14F-4D97-AF65-F5344CB8AC3E}">
        <p14:creationId xmlns:p14="http://schemas.microsoft.com/office/powerpoint/2010/main" val="360577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E3CAD3-393D-4579-918A-7182137B7E9A}" type="slidenum">
              <a:rPr lang="en-US" smtClean="0"/>
              <a:pPr>
                <a:defRPr/>
              </a:pPr>
              <a:t>‹#›</a:t>
            </a:fld>
            <a:endParaRPr lang="en-US"/>
          </a:p>
        </p:txBody>
      </p:sp>
    </p:spTree>
    <p:extLst>
      <p:ext uri="{BB962C8B-B14F-4D97-AF65-F5344CB8AC3E}">
        <p14:creationId xmlns:p14="http://schemas.microsoft.com/office/powerpoint/2010/main" val="85530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3617B0-F138-4F02-BF32-B7638E9DE8FB}" type="slidenum">
              <a:rPr lang="en-US" smtClean="0"/>
              <a:pPr>
                <a:defRPr/>
              </a:pPr>
              <a:t>‹#›</a:t>
            </a:fld>
            <a:endParaRPr lang="en-US"/>
          </a:p>
        </p:txBody>
      </p:sp>
    </p:spTree>
    <p:extLst>
      <p:ext uri="{BB962C8B-B14F-4D97-AF65-F5344CB8AC3E}">
        <p14:creationId xmlns:p14="http://schemas.microsoft.com/office/powerpoint/2010/main" val="221570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15CCC1-9080-4917-A0BB-CE59F20B320E}" type="slidenum">
              <a:rPr lang="en-US" smtClean="0"/>
              <a:pPr>
                <a:defRPr/>
              </a:pPr>
              <a:t>‹#›</a:t>
            </a:fld>
            <a:endParaRPr lang="en-US"/>
          </a:p>
        </p:txBody>
      </p:sp>
    </p:spTree>
    <p:extLst>
      <p:ext uri="{BB962C8B-B14F-4D97-AF65-F5344CB8AC3E}">
        <p14:creationId xmlns:p14="http://schemas.microsoft.com/office/powerpoint/2010/main" val="210786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F5C425-2EE1-4599-BBD3-89D03841121D}" type="slidenum">
              <a:rPr lang="en-US" smtClean="0"/>
              <a:pPr>
                <a:defRPr/>
              </a:pPr>
              <a:t>‹#›</a:t>
            </a:fld>
            <a:endParaRPr lang="en-US"/>
          </a:p>
        </p:txBody>
      </p:sp>
    </p:spTree>
    <p:extLst>
      <p:ext uri="{BB962C8B-B14F-4D97-AF65-F5344CB8AC3E}">
        <p14:creationId xmlns:p14="http://schemas.microsoft.com/office/powerpoint/2010/main" val="153701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B8D869-C9C9-4F2F-B283-B66B6BE93BDF}" type="slidenum">
              <a:rPr lang="en-US" smtClean="0"/>
              <a:pPr>
                <a:defRPr/>
              </a:pPr>
              <a:t>‹#›</a:t>
            </a:fld>
            <a:endParaRPr lang="en-US"/>
          </a:p>
        </p:txBody>
      </p:sp>
    </p:spTree>
    <p:extLst>
      <p:ext uri="{BB962C8B-B14F-4D97-AF65-F5344CB8AC3E}">
        <p14:creationId xmlns:p14="http://schemas.microsoft.com/office/powerpoint/2010/main" val="268849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F07383F-7E18-446B-96BF-25C2F837CEAA}" type="slidenum">
              <a:rPr lang="en-US" smtClean="0"/>
              <a:pPr>
                <a:defRPr/>
              </a:pPr>
              <a:t>‹#›</a:t>
            </a:fld>
            <a:endParaRPr lang="en-US"/>
          </a:p>
        </p:txBody>
      </p:sp>
    </p:spTree>
    <p:extLst>
      <p:ext uri="{BB962C8B-B14F-4D97-AF65-F5344CB8AC3E}">
        <p14:creationId xmlns:p14="http://schemas.microsoft.com/office/powerpoint/2010/main" val="221840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A71E1B6-D005-4A53-8BCD-B1C000E33E45}" type="slidenum">
              <a:rPr lang="en-US" smtClean="0"/>
              <a:pPr>
                <a:defRPr/>
              </a:pPr>
              <a:t>‹#›</a:t>
            </a:fld>
            <a:endParaRPr lang="en-US"/>
          </a:p>
        </p:txBody>
      </p:sp>
    </p:spTree>
    <p:extLst>
      <p:ext uri="{BB962C8B-B14F-4D97-AF65-F5344CB8AC3E}">
        <p14:creationId xmlns:p14="http://schemas.microsoft.com/office/powerpoint/2010/main" val="262965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8D64FD-ED98-453B-ADAD-62AD5D97711B}" type="slidenum">
              <a:rPr lang="en-US" smtClean="0"/>
              <a:pPr>
                <a:defRPr/>
              </a:pPr>
              <a:t>‹#›</a:t>
            </a:fld>
            <a:endParaRPr lang="en-US"/>
          </a:p>
        </p:txBody>
      </p:sp>
    </p:spTree>
    <p:extLst>
      <p:ext uri="{BB962C8B-B14F-4D97-AF65-F5344CB8AC3E}">
        <p14:creationId xmlns:p14="http://schemas.microsoft.com/office/powerpoint/2010/main" val="321756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0F1D15-8732-44B6-8C5A-69E10D7CB6D3}" type="slidenum">
              <a:rPr lang="en-US" smtClean="0"/>
              <a:pPr>
                <a:defRPr/>
              </a:pPr>
              <a:t>‹#›</a:t>
            </a:fld>
            <a:endParaRPr lang="en-US"/>
          </a:p>
        </p:txBody>
      </p:sp>
    </p:spTree>
    <p:extLst>
      <p:ext uri="{BB962C8B-B14F-4D97-AF65-F5344CB8AC3E}">
        <p14:creationId xmlns:p14="http://schemas.microsoft.com/office/powerpoint/2010/main" val="176318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FA95CB-6344-49F1-A60A-E5B8DD1899A8}" type="slidenum">
              <a:rPr lang="en-US" smtClean="0"/>
              <a:pPr>
                <a:defRPr/>
              </a:pPr>
              <a:t>‹#›</a:t>
            </a:fld>
            <a:endParaRPr lang="en-US"/>
          </a:p>
        </p:txBody>
      </p:sp>
    </p:spTree>
    <p:extLst>
      <p:ext uri="{BB962C8B-B14F-4D97-AF65-F5344CB8AC3E}">
        <p14:creationId xmlns:p14="http://schemas.microsoft.com/office/powerpoint/2010/main" val="197704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92777F0-2C00-41AB-9FA2-248BC66B1A29}" type="slidenum">
              <a:rPr lang="en-US" smtClean="0"/>
              <a:pPr>
                <a:defRPr/>
              </a:pPr>
              <a:t>‹#›</a:t>
            </a:fld>
            <a:endParaRPr lang="en-US"/>
          </a:p>
        </p:txBody>
      </p:sp>
    </p:spTree>
    <p:extLst>
      <p:ext uri="{BB962C8B-B14F-4D97-AF65-F5344CB8AC3E}">
        <p14:creationId xmlns:p14="http://schemas.microsoft.com/office/powerpoint/2010/main" val="34641677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6629400" cy="1015663"/>
          </a:xfrm>
          <a:prstGeom prst="rect">
            <a:avLst/>
          </a:prstGeom>
          <a:noFill/>
        </p:spPr>
        <p:txBody>
          <a:bodyPr wrap="square" rtlCol="0">
            <a:spAutoFit/>
          </a:bodyPr>
          <a:lstStyle/>
          <a:p>
            <a:pPr algn="ctr"/>
            <a:r>
              <a:rPr lang="en-US" dirty="0" smtClean="0">
                <a:solidFill>
                  <a:schemeClr val="tx1"/>
                </a:solidFill>
              </a:rPr>
              <a:t>FIELD TRIP TO FLORENCE  </a:t>
            </a:r>
            <a:br>
              <a:rPr lang="en-US" dirty="0" smtClean="0">
                <a:solidFill>
                  <a:schemeClr val="tx1"/>
                </a:solidFill>
              </a:rPr>
            </a:br>
            <a:r>
              <a:rPr lang="en-US" dirty="0" smtClean="0">
                <a:solidFill>
                  <a:schemeClr val="tx1"/>
                </a:solidFill>
              </a:rPr>
              <a:t>THURSDAY FEBRUARY 7 THROUGH 10, 2013</a:t>
            </a:r>
          </a:p>
          <a:p>
            <a:pPr algn="ctr"/>
            <a:r>
              <a:rPr lang="en-US" dirty="0" smtClean="0">
                <a:solidFill>
                  <a:schemeClr val="tx1"/>
                </a:solidFill>
              </a:rPr>
              <a:t>PART 4 OF 4 PARTS </a:t>
            </a:r>
          </a:p>
        </p:txBody>
      </p:sp>
      <p:sp>
        <p:nvSpPr>
          <p:cNvPr id="3" name="TextBox 2"/>
          <p:cNvSpPr txBox="1"/>
          <p:nvPr/>
        </p:nvSpPr>
        <p:spPr>
          <a:xfrm>
            <a:off x="1295400" y="5571996"/>
            <a:ext cx="4114800" cy="307777"/>
          </a:xfrm>
          <a:prstGeom prst="rect">
            <a:avLst/>
          </a:prstGeom>
          <a:noFill/>
        </p:spPr>
        <p:txBody>
          <a:bodyPr wrap="square" rtlCol="0">
            <a:spAutoFit/>
          </a:bodyPr>
          <a:lstStyle/>
          <a:p>
            <a:r>
              <a:rPr lang="en-US" sz="1400" dirty="0" smtClean="0">
                <a:solidFill>
                  <a:schemeClr val="tx1"/>
                </a:solidFill>
              </a:rPr>
              <a:t>Ponte </a:t>
            </a:r>
            <a:r>
              <a:rPr lang="en-US" sz="1400" dirty="0" err="1" smtClean="0">
                <a:solidFill>
                  <a:schemeClr val="tx1"/>
                </a:solidFill>
              </a:rPr>
              <a:t>Vecchio</a:t>
            </a:r>
            <a:r>
              <a:rPr lang="en-US" sz="1400" dirty="0" smtClean="0">
                <a:solidFill>
                  <a:schemeClr val="tx1"/>
                </a:solidFill>
              </a:rPr>
              <a:t> by Connor Reid</a:t>
            </a:r>
          </a:p>
        </p:txBody>
      </p:sp>
      <p:sp>
        <p:nvSpPr>
          <p:cNvPr id="4" name="TextBox 3"/>
          <p:cNvSpPr txBox="1"/>
          <p:nvPr/>
        </p:nvSpPr>
        <p:spPr>
          <a:xfrm>
            <a:off x="304800" y="6248400"/>
            <a:ext cx="8469088" cy="738664"/>
          </a:xfrm>
          <a:prstGeom prst="rect">
            <a:avLst/>
          </a:prstGeom>
          <a:noFill/>
        </p:spPr>
        <p:txBody>
          <a:bodyPr wrap="square" rtlCol="0">
            <a:spAutoFit/>
          </a:bodyPr>
          <a:lstStyle/>
          <a:p>
            <a:pPr algn="ctr"/>
            <a:r>
              <a:rPr lang="en-US" sz="1400" dirty="0" smtClean="0">
                <a:solidFill>
                  <a:schemeClr val="tx1"/>
                </a:solidFill>
              </a:rPr>
              <a:t>The sketches </a:t>
            </a:r>
            <a:r>
              <a:rPr lang="en-US" sz="1400" dirty="0">
                <a:solidFill>
                  <a:schemeClr val="tx1"/>
                </a:solidFill>
              </a:rPr>
              <a:t>are organized into four slide </a:t>
            </a:r>
            <a:r>
              <a:rPr lang="en-US" sz="1400" dirty="0" smtClean="0">
                <a:solidFill>
                  <a:schemeClr val="tx1"/>
                </a:solidFill>
              </a:rPr>
              <a:t>shows related to the assignments, and </a:t>
            </a:r>
            <a:r>
              <a:rPr lang="en-US" sz="1400" dirty="0">
                <a:solidFill>
                  <a:schemeClr val="tx1"/>
                </a:solidFill>
              </a:rPr>
              <a:t>in alphabetical order by last </a:t>
            </a:r>
            <a:r>
              <a:rPr lang="en-US" sz="1400" dirty="0" smtClean="0">
                <a:solidFill>
                  <a:schemeClr val="tx1"/>
                </a:solidFill>
              </a:rPr>
              <a:t>name, with each student represented by three or four sketches.</a:t>
            </a:r>
            <a:endParaRPr lang="en-US" sz="1400" dirty="0">
              <a:solidFill>
                <a:schemeClr val="tx1"/>
              </a:solidFill>
            </a:endParaRPr>
          </a:p>
          <a:p>
            <a:endParaRPr lang="en-US" sz="1400" dirty="0" smtClean="0">
              <a:solidFill>
                <a:schemeClr val="tx1"/>
              </a:solidFill>
            </a:endParaRPr>
          </a:p>
        </p:txBody>
      </p:sp>
      <p:pic>
        <p:nvPicPr>
          <p:cNvPr id="6" name="Picture 3" descr="C:\Users\barr8675\Documents\AIA ROME S13\Images for Blog\Florence\Florence Sketches\Conner Reid\Florence 2 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57312"/>
            <a:ext cx="7315200" cy="405288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9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arr8675\Documents\AIA ROME S13\Images for Blog\Florence\Florence Sketches\Klaas Reimann-Philipp- Feb 12, 2013 602 PM - Firenze Sketches Klaas Reimann-Philipp-10 copy 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 y="381000"/>
            <a:ext cx="8077200" cy="5195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5171" y="5867400"/>
            <a:ext cx="7522029" cy="307777"/>
          </a:xfrm>
          <a:prstGeom prst="rect">
            <a:avLst/>
          </a:prstGeom>
          <a:noFill/>
        </p:spPr>
        <p:txBody>
          <a:bodyPr wrap="square" rtlCol="0">
            <a:spAutoFit/>
          </a:bodyPr>
          <a:lstStyle/>
          <a:p>
            <a:r>
              <a:rPr lang="en-US" sz="1400" dirty="0" smtClean="0">
                <a:solidFill>
                  <a:schemeClr val="tx1"/>
                </a:solidFill>
              </a:rPr>
              <a:t>View of Florence from San </a:t>
            </a:r>
            <a:r>
              <a:rPr lang="en-US" sz="1400" dirty="0" err="1" smtClean="0">
                <a:solidFill>
                  <a:schemeClr val="tx1"/>
                </a:solidFill>
              </a:rPr>
              <a:t>Miniato</a:t>
            </a:r>
            <a:r>
              <a:rPr lang="en-US" sz="1400" dirty="0" smtClean="0">
                <a:solidFill>
                  <a:schemeClr val="tx1"/>
                </a:solidFill>
              </a:rPr>
              <a:t>, Klaas </a:t>
            </a:r>
            <a:r>
              <a:rPr lang="en-US" sz="1400" dirty="0" err="1" smtClean="0">
                <a:solidFill>
                  <a:schemeClr val="tx1"/>
                </a:solidFill>
              </a:rPr>
              <a:t>Reimann</a:t>
            </a:r>
            <a:r>
              <a:rPr lang="en-US" sz="1400" dirty="0" smtClean="0">
                <a:solidFill>
                  <a:schemeClr val="tx1"/>
                </a:solidFill>
              </a:rPr>
              <a:t>-Philipp</a:t>
            </a:r>
          </a:p>
        </p:txBody>
      </p:sp>
    </p:spTree>
    <p:extLst>
      <p:ext uri="{BB962C8B-B14F-4D97-AF65-F5344CB8AC3E}">
        <p14:creationId xmlns:p14="http://schemas.microsoft.com/office/powerpoint/2010/main" val="274383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8839200" cy="2246769"/>
          </a:xfrm>
          <a:prstGeom prst="rect">
            <a:avLst/>
          </a:prstGeom>
        </p:spPr>
        <p:txBody>
          <a:bodyPr wrap="square">
            <a:spAutoFit/>
          </a:bodyPr>
          <a:lstStyle/>
          <a:p>
            <a:pPr lvl="0"/>
            <a:r>
              <a:rPr lang="en-US" b="1" dirty="0" smtClean="0">
                <a:solidFill>
                  <a:schemeClr val="tx1"/>
                </a:solidFill>
              </a:rPr>
              <a:t>IV. River </a:t>
            </a:r>
            <a:r>
              <a:rPr lang="en-US" b="1" dirty="0">
                <a:solidFill>
                  <a:schemeClr val="tx1"/>
                </a:solidFill>
              </a:rPr>
              <a:t>Comparison Diagram</a:t>
            </a:r>
            <a:endParaRPr lang="en-US" dirty="0">
              <a:solidFill>
                <a:schemeClr val="tx1"/>
              </a:solidFill>
            </a:endParaRPr>
          </a:p>
          <a:p>
            <a:r>
              <a:rPr lang="en-US" dirty="0">
                <a:solidFill>
                  <a:schemeClr val="tx1"/>
                </a:solidFill>
              </a:rPr>
              <a:t>In at least two pairs of diagrams compare the relationship of the river to the city in Florence and Rome. Draw on your memories of the river and city in Rome. Illustrate the differences in characteristics such as the width of the rivers, water level relative to the city, embankments, and scale of the surrounding streets, bridges, and buildings. At least one pair of comparative diagrams should be a section and include the Ponte </a:t>
            </a:r>
            <a:r>
              <a:rPr lang="en-US" dirty="0" err="1">
                <a:solidFill>
                  <a:schemeClr val="tx1"/>
                </a:solidFill>
              </a:rPr>
              <a:t>Vecchio</a:t>
            </a:r>
            <a:r>
              <a:rPr lang="en-US" dirty="0">
                <a:solidFill>
                  <a:schemeClr val="tx1"/>
                </a:solidFill>
              </a:rPr>
              <a:t>. Be sure to include human figures for scale.</a:t>
            </a:r>
          </a:p>
        </p:txBody>
      </p:sp>
    </p:spTree>
    <p:extLst>
      <p:ext uri="{BB962C8B-B14F-4D97-AF65-F5344CB8AC3E}">
        <p14:creationId xmlns:p14="http://schemas.microsoft.com/office/powerpoint/2010/main" val="157544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8675\Documents\AIA ROME S13\Images for Blog\Florence\Florence Sketches\Dustin Blalock Florence\River Comparison One 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219200"/>
            <a:ext cx="3599329" cy="38242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arr8675\Documents\AIA ROME S13\Images for Blog\Florence\Florence Sketches\Dustin Blalock Florence\River Comparison Two 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1523999"/>
            <a:ext cx="3429000" cy="3732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6300" y="6096000"/>
            <a:ext cx="6172200" cy="307777"/>
          </a:xfrm>
          <a:prstGeom prst="rect">
            <a:avLst/>
          </a:prstGeom>
          <a:noFill/>
        </p:spPr>
        <p:txBody>
          <a:bodyPr wrap="square" rtlCol="0">
            <a:spAutoFit/>
          </a:bodyPr>
          <a:lstStyle/>
          <a:p>
            <a:r>
              <a:rPr lang="en-US" sz="1400" dirty="0" smtClean="0">
                <a:solidFill>
                  <a:schemeClr val="tx1"/>
                </a:solidFill>
              </a:rPr>
              <a:t>River Study including acoustic analysis by Dustin Blalock</a:t>
            </a:r>
          </a:p>
        </p:txBody>
      </p:sp>
    </p:spTree>
    <p:extLst>
      <p:ext uri="{BB962C8B-B14F-4D97-AF65-F5344CB8AC3E}">
        <p14:creationId xmlns:p14="http://schemas.microsoft.com/office/powerpoint/2010/main" val="110844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arr8675\Documents\AIA ROME S13\Images for Blog\Florence\Florence Sketches\CAL-river 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4419600" cy="66869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6400800"/>
            <a:ext cx="3886200" cy="307777"/>
          </a:xfrm>
          <a:prstGeom prst="rect">
            <a:avLst/>
          </a:prstGeom>
          <a:noFill/>
        </p:spPr>
        <p:txBody>
          <a:bodyPr wrap="square" rtlCol="0">
            <a:spAutoFit/>
          </a:bodyPr>
          <a:lstStyle/>
          <a:p>
            <a:r>
              <a:rPr lang="en-US" sz="1400" dirty="0" smtClean="0">
                <a:solidFill>
                  <a:schemeClr val="tx1"/>
                </a:solidFill>
              </a:rPr>
              <a:t>River Study by Cal Cornwell</a:t>
            </a:r>
          </a:p>
        </p:txBody>
      </p:sp>
    </p:spTree>
    <p:extLst>
      <p:ext uri="{BB962C8B-B14F-4D97-AF65-F5344CB8AC3E}">
        <p14:creationId xmlns:p14="http://schemas.microsoft.com/office/powerpoint/2010/main" val="3450878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rr8675\Documents\AIA ROME S13\Images for Blog\Florence\Florence Sketches\michael dean florence sketches resized\md sketch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635500" cy="6573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40300" y="6019800"/>
            <a:ext cx="3822700" cy="307777"/>
          </a:xfrm>
          <a:prstGeom prst="rect">
            <a:avLst/>
          </a:prstGeom>
          <a:noFill/>
        </p:spPr>
        <p:txBody>
          <a:bodyPr wrap="square" rtlCol="0">
            <a:spAutoFit/>
          </a:bodyPr>
          <a:lstStyle/>
          <a:p>
            <a:r>
              <a:rPr lang="en-US" sz="1400" dirty="0" smtClean="0">
                <a:solidFill>
                  <a:schemeClr val="tx1"/>
                </a:solidFill>
              </a:rPr>
              <a:t>River Study by Michael Dean</a:t>
            </a:r>
          </a:p>
        </p:txBody>
      </p:sp>
    </p:spTree>
    <p:extLst>
      <p:ext uri="{BB962C8B-B14F-4D97-AF65-F5344CB8AC3E}">
        <p14:creationId xmlns:p14="http://schemas.microsoft.com/office/powerpoint/2010/main" val="3024565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barr8675\Documents\AIA ROME S13\Images for Blog\Florence\Florence Sketches\len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4924001"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6019800"/>
            <a:ext cx="3681412" cy="304800"/>
          </a:xfrm>
          <a:prstGeom prst="rect">
            <a:avLst/>
          </a:prstGeom>
          <a:noFill/>
        </p:spPr>
        <p:txBody>
          <a:bodyPr wrap="square" rtlCol="0">
            <a:spAutoFit/>
          </a:bodyPr>
          <a:lstStyle/>
          <a:p>
            <a:r>
              <a:rPr lang="en-US" sz="1400" dirty="0" smtClean="0">
                <a:solidFill>
                  <a:schemeClr val="tx1"/>
                </a:solidFill>
              </a:rPr>
              <a:t>River Studies by Lena </a:t>
            </a:r>
            <a:r>
              <a:rPr lang="en-US" sz="1400" dirty="0" err="1" smtClean="0">
                <a:solidFill>
                  <a:schemeClr val="tx1"/>
                </a:solidFill>
              </a:rPr>
              <a:t>Detter</a:t>
            </a:r>
            <a:endParaRPr lang="en-US" sz="1400" dirty="0" smtClean="0">
              <a:solidFill>
                <a:schemeClr val="tx1"/>
              </a:solidFill>
            </a:endParaRPr>
          </a:p>
        </p:txBody>
      </p:sp>
    </p:spTree>
    <p:extLst>
      <p:ext uri="{BB962C8B-B14F-4D97-AF65-F5344CB8AC3E}">
        <p14:creationId xmlns:p14="http://schemas.microsoft.com/office/powerpoint/2010/main" val="189201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rr8675\Documents\AIA ROME S13\Images for Blog\Florence\Florence Sketches\annie 1-25022013181804\Page0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7729" t="12268"/>
          <a:stretch/>
        </p:blipFill>
        <p:spPr bwMode="auto">
          <a:xfrm rot="10800000">
            <a:off x="228600" y="-25400"/>
            <a:ext cx="4953001" cy="6675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6096000"/>
            <a:ext cx="3429000" cy="307777"/>
          </a:xfrm>
          <a:prstGeom prst="rect">
            <a:avLst/>
          </a:prstGeom>
          <a:noFill/>
        </p:spPr>
        <p:txBody>
          <a:bodyPr wrap="square" rtlCol="0">
            <a:spAutoFit/>
          </a:bodyPr>
          <a:lstStyle/>
          <a:p>
            <a:r>
              <a:rPr lang="en-US" sz="1400" dirty="0" smtClean="0">
                <a:solidFill>
                  <a:schemeClr val="tx1"/>
                </a:solidFill>
              </a:rPr>
              <a:t>River Study by Annie </a:t>
            </a:r>
            <a:r>
              <a:rPr lang="en-US" sz="1400" dirty="0" err="1" smtClean="0">
                <a:solidFill>
                  <a:schemeClr val="tx1"/>
                </a:solidFill>
              </a:rPr>
              <a:t>Kientz</a:t>
            </a:r>
            <a:endParaRPr lang="en-US" sz="1400" dirty="0" smtClean="0">
              <a:solidFill>
                <a:schemeClr val="tx1"/>
              </a:solidFill>
            </a:endParaRPr>
          </a:p>
        </p:txBody>
      </p:sp>
    </p:spTree>
    <p:extLst>
      <p:ext uri="{BB962C8B-B14F-4D97-AF65-F5344CB8AC3E}">
        <p14:creationId xmlns:p14="http://schemas.microsoft.com/office/powerpoint/2010/main" val="326081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8675\Documents\AIA ROME S13\Images for Blog\Florence\Florence Sketches\Klaas Reimann-Philipp- Feb 12, 2013 602 PM - Firenze Sketches Klaas Reimann-Philipp-9 copy 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01674"/>
            <a:ext cx="8093749" cy="5138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6096000"/>
            <a:ext cx="7848600" cy="304800"/>
          </a:xfrm>
          <a:prstGeom prst="rect">
            <a:avLst/>
          </a:prstGeom>
          <a:noFill/>
        </p:spPr>
        <p:txBody>
          <a:bodyPr wrap="square" rtlCol="0">
            <a:spAutoFit/>
          </a:bodyPr>
          <a:lstStyle/>
          <a:p>
            <a:r>
              <a:rPr lang="en-US" sz="1400" dirty="0" smtClean="0">
                <a:solidFill>
                  <a:schemeClr val="tx1"/>
                </a:solidFill>
              </a:rPr>
              <a:t>View and Section of the River Arno by Klaas </a:t>
            </a:r>
            <a:r>
              <a:rPr lang="en-US" sz="1400" dirty="0" err="1" smtClean="0">
                <a:solidFill>
                  <a:schemeClr val="tx1"/>
                </a:solidFill>
              </a:rPr>
              <a:t>Reimann</a:t>
            </a:r>
            <a:r>
              <a:rPr lang="en-US" sz="1400" dirty="0" smtClean="0">
                <a:solidFill>
                  <a:schemeClr val="tx1"/>
                </a:solidFill>
              </a:rPr>
              <a:t>-Philipp</a:t>
            </a:r>
          </a:p>
        </p:txBody>
      </p:sp>
    </p:spTree>
    <p:extLst>
      <p:ext uri="{BB962C8B-B14F-4D97-AF65-F5344CB8AC3E}">
        <p14:creationId xmlns:p14="http://schemas.microsoft.com/office/powerpoint/2010/main" val="387752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arr8675\Documents\AIA ROME S13\Images for Blog\Florence\Florence Sketches\YICHEN WANG-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69" y="-21771"/>
            <a:ext cx="4892831" cy="66407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6248400"/>
            <a:ext cx="3733800" cy="307777"/>
          </a:xfrm>
          <a:prstGeom prst="rect">
            <a:avLst/>
          </a:prstGeom>
          <a:noFill/>
        </p:spPr>
        <p:txBody>
          <a:bodyPr wrap="square" rtlCol="0">
            <a:spAutoFit/>
          </a:bodyPr>
          <a:lstStyle/>
          <a:p>
            <a:r>
              <a:rPr lang="en-US" sz="1400" dirty="0" smtClean="0">
                <a:solidFill>
                  <a:schemeClr val="tx1"/>
                </a:solidFill>
              </a:rPr>
              <a:t>River Studies by </a:t>
            </a:r>
            <a:r>
              <a:rPr lang="en-US" sz="1400" dirty="0" err="1" smtClean="0">
                <a:solidFill>
                  <a:schemeClr val="tx1"/>
                </a:solidFill>
              </a:rPr>
              <a:t>Yichen</a:t>
            </a:r>
            <a:r>
              <a:rPr lang="en-US" sz="1400" dirty="0" smtClean="0">
                <a:solidFill>
                  <a:schemeClr val="tx1"/>
                </a:solidFill>
              </a:rPr>
              <a:t> Wang</a:t>
            </a:r>
          </a:p>
        </p:txBody>
      </p:sp>
    </p:spTree>
    <p:extLst>
      <p:ext uri="{BB962C8B-B14F-4D97-AF65-F5344CB8AC3E}">
        <p14:creationId xmlns:p14="http://schemas.microsoft.com/office/powerpoint/2010/main" val="1242950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7336</TotalTime>
  <Words>194</Words>
  <Application>Microsoft Office PowerPoint</Application>
  <PresentationFormat>On-screen Show (4:3)</PresentationFormat>
  <Paragraphs>17</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Kitzen</dc:creator>
  <cp:lastModifiedBy>Barrett, Catherine J.</cp:lastModifiedBy>
  <cp:revision>274</cp:revision>
  <cp:lastPrinted>2008-09-30T20:58:12Z</cp:lastPrinted>
  <dcterms:created xsi:type="dcterms:W3CDTF">2006-01-24T17:59:03Z</dcterms:created>
  <dcterms:modified xsi:type="dcterms:W3CDTF">2013-02-26T16:30:52Z</dcterms:modified>
</cp:coreProperties>
</file>